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3"/>
  </p:handoutMasterIdLst>
  <p:sldIdLst>
    <p:sldId id="256" r:id="rId2"/>
    <p:sldId id="257" r:id="rId3"/>
    <p:sldId id="258" r:id="rId4"/>
    <p:sldId id="259" r:id="rId5"/>
    <p:sldId id="260" r:id="rId6"/>
    <p:sldId id="261" r:id="rId7"/>
    <p:sldId id="262" r:id="rId8"/>
    <p:sldId id="263" r:id="rId9"/>
    <p:sldId id="266" r:id="rId10"/>
    <p:sldId id="264"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50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16C966-115F-4E31-BF73-DEAA734EEFDF}" type="datetimeFigureOut">
              <a:rPr lang="en-US" smtClean="0"/>
              <a:t>5/4/2012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E2FCC9-4B9D-48B4-AADA-34F88C202612}"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4CB3FA34-ADB3-48C6-9A6B-A1F7FC13E10B}" type="datetimeFigureOut">
              <a:rPr lang="en-US" smtClean="0"/>
              <a:pPr/>
              <a:t>5/4/2012</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70DD5E7B-57E4-44F7-8B06-2DF718738D5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CB3FA34-ADB3-48C6-9A6B-A1F7FC13E10B}" type="datetimeFigureOut">
              <a:rPr lang="en-US" smtClean="0"/>
              <a:pPr/>
              <a:t>5/4/2012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DD5E7B-57E4-44F7-8B06-2DF718738D5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CB3FA34-ADB3-48C6-9A6B-A1F7FC13E10B}" type="datetimeFigureOut">
              <a:rPr lang="en-US" smtClean="0"/>
              <a:pPr/>
              <a:t>5/4/2012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DD5E7B-57E4-44F7-8B06-2DF718738D5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4CB3FA34-ADB3-48C6-9A6B-A1F7FC13E10B}" type="datetimeFigureOut">
              <a:rPr lang="en-US" smtClean="0"/>
              <a:pPr/>
              <a:t>5/4/2012</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70DD5E7B-57E4-44F7-8B06-2DF718738D5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4CB3FA34-ADB3-48C6-9A6B-A1F7FC13E10B}" type="datetimeFigureOut">
              <a:rPr lang="en-US" smtClean="0"/>
              <a:pPr/>
              <a:t>5/4/2012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70DD5E7B-57E4-44F7-8B06-2DF718738D5E}"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4CB3FA34-ADB3-48C6-9A6B-A1F7FC13E10B}" type="datetimeFigureOut">
              <a:rPr lang="en-US" smtClean="0"/>
              <a:pPr/>
              <a:t>5/4/2012</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70DD5E7B-57E4-44F7-8B06-2DF718738D5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4CB3FA34-ADB3-48C6-9A6B-A1F7FC13E10B}" type="datetimeFigureOut">
              <a:rPr lang="en-US" smtClean="0"/>
              <a:pPr/>
              <a:t>5/4/2012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70DD5E7B-57E4-44F7-8B06-2DF718738D5E}"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4CB3FA34-ADB3-48C6-9A6B-A1F7FC13E10B}" type="datetimeFigureOut">
              <a:rPr lang="en-US" smtClean="0"/>
              <a:pPr/>
              <a:t>5/4/2012</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DD5E7B-57E4-44F7-8B06-2DF718738D5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CB3FA34-ADB3-48C6-9A6B-A1F7FC13E10B}" type="datetimeFigureOut">
              <a:rPr lang="en-US" smtClean="0"/>
              <a:pPr/>
              <a:t>5/4/2012</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DD5E7B-57E4-44F7-8B06-2DF718738D5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4CB3FA34-ADB3-48C6-9A6B-A1F7FC13E10B}" type="datetimeFigureOut">
              <a:rPr lang="en-US" smtClean="0"/>
              <a:pPr/>
              <a:t>5/4/2012</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DD5E7B-57E4-44F7-8B06-2DF718738D5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4CB3FA34-ADB3-48C6-9A6B-A1F7FC13E10B}" type="datetimeFigureOut">
              <a:rPr lang="en-US" smtClean="0"/>
              <a:pPr/>
              <a:t>5/4/2012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70DD5E7B-57E4-44F7-8B06-2DF718738D5E}"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4CB3FA34-ADB3-48C6-9A6B-A1F7FC13E10B}" type="datetimeFigureOut">
              <a:rPr lang="en-US" smtClean="0"/>
              <a:pPr/>
              <a:t>5/4/2012</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0DD5E7B-57E4-44F7-8B06-2DF718738D5E}"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manda\Pictures\cereal-aisle.jpg"/>
          <p:cNvPicPr>
            <a:picLocks noChangeAspect="1" noChangeArrowheads="1"/>
          </p:cNvPicPr>
          <p:nvPr/>
        </p:nvPicPr>
        <p:blipFill>
          <a:blip r:embed="rId2" cstate="print">
            <a:lum bright="-10000" contrast="-50000"/>
          </a:blip>
          <a:srcRect/>
          <a:stretch>
            <a:fillRect/>
          </a:stretch>
        </p:blipFill>
        <p:spPr bwMode="auto">
          <a:xfrm>
            <a:off x="0" y="0"/>
            <a:ext cx="9144000" cy="6858000"/>
          </a:xfrm>
          <a:prstGeom prst="rect">
            <a:avLst/>
          </a:prstGeom>
          <a:noFill/>
        </p:spPr>
      </p:pic>
      <p:sp>
        <p:nvSpPr>
          <p:cNvPr id="5" name="Rectangle 4"/>
          <p:cNvSpPr/>
          <p:nvPr/>
        </p:nvSpPr>
        <p:spPr>
          <a:xfrm>
            <a:off x="1188384" y="304800"/>
            <a:ext cx="6754413" cy="923330"/>
          </a:xfrm>
          <a:prstGeom prst="rect">
            <a:avLst/>
          </a:prstGeom>
          <a:noFill/>
        </p:spPr>
        <p:txBody>
          <a:bodyPr wrap="none" lIns="91440" tIns="45720" rIns="91440" bIns="45720">
            <a:spAutoFit/>
          </a:bodyPr>
          <a:lstStyle/>
          <a:p>
            <a:pPr algn="ctr"/>
            <a:r>
              <a:rPr lang="en-US" sz="5400" b="1" dirty="0" smtClean="0">
                <a:ln w="31550" cmpd="sng">
                  <a:solidFill>
                    <a:srgbClr val="FFFF00"/>
                  </a:solidFill>
                  <a:prstDash val="solid"/>
                </a:ln>
                <a:solidFill>
                  <a:srgbClr val="FF0000"/>
                </a:solidFill>
                <a:effectLst>
                  <a:outerShdw blurRad="50800" dist="40000" dir="5400000" algn="tl" rotWithShape="0">
                    <a:srgbClr val="000000">
                      <a:shade val="5000"/>
                      <a:satMod val="120000"/>
                      <a:alpha val="33000"/>
                    </a:srgbClr>
                  </a:outerShdw>
                </a:effectLst>
              </a:rPr>
              <a:t>Ku Ku for Cocoa Puffs!</a:t>
            </a:r>
            <a:endParaRPr lang="en-US" sz="5400" b="1" dirty="0">
              <a:ln w="31550" cmpd="sng">
                <a:solidFill>
                  <a:srgbClr val="FFFF00"/>
                </a:solidFill>
                <a:prstDash val="solid"/>
              </a:ln>
              <a:solidFill>
                <a:srgbClr val="FF0000"/>
              </a:solidFill>
              <a:effectLst>
                <a:outerShdw blurRad="50800" dist="40000" dir="5400000" algn="tl" rotWithShape="0">
                  <a:srgbClr val="000000">
                    <a:shade val="5000"/>
                    <a:satMod val="120000"/>
                    <a:alpha val="33000"/>
                  </a:srgbClr>
                </a:outerShdw>
              </a:effectLst>
            </a:endParaRPr>
          </a:p>
        </p:txBody>
      </p:sp>
      <p:sp>
        <p:nvSpPr>
          <p:cNvPr id="8" name="Rectangle 7"/>
          <p:cNvSpPr/>
          <p:nvPr/>
        </p:nvSpPr>
        <p:spPr>
          <a:xfrm>
            <a:off x="1415067" y="2133600"/>
            <a:ext cx="6255495" cy="1754326"/>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smtClean="0">
                <a:ln w="11430"/>
                <a:solidFill>
                  <a:srgbClr val="F8F8F8"/>
                </a:solidFill>
                <a:effectLst>
                  <a:outerShdw blurRad="25400" algn="tl" rotWithShape="0">
                    <a:srgbClr val="000000">
                      <a:alpha val="43000"/>
                    </a:srgbClr>
                  </a:outerShdw>
                </a:effectLst>
              </a:rPr>
              <a:t>Hands-On Activity</a:t>
            </a:r>
          </a:p>
          <a:p>
            <a:pPr algn="ctr"/>
            <a:r>
              <a:rPr lang="en-US" sz="5400" b="1" spc="150" dirty="0" smtClean="0">
                <a:ln w="11430"/>
                <a:solidFill>
                  <a:srgbClr val="F8F8F8"/>
                </a:solidFill>
                <a:effectLst>
                  <a:outerShdw blurRad="25400" algn="tl" rotWithShape="0">
                    <a:srgbClr val="000000">
                      <a:alpha val="43000"/>
                    </a:srgbClr>
                  </a:outerShdw>
                </a:effectLst>
              </a:rPr>
              <a:t>By Amanda Horvers</a:t>
            </a:r>
            <a:endParaRPr lang="en-US" sz="5400" b="1" spc="150" dirty="0">
              <a:ln w="11430"/>
              <a:solidFill>
                <a:srgbClr val="F8F8F8"/>
              </a:solidFill>
              <a:effectLst>
                <a:outerShdw blurRad="25400" algn="tl" rotWithShape="0">
                  <a:srgbClr val="000000">
                    <a:alpha val="43000"/>
                  </a:srgbClr>
                </a:outerShdw>
              </a:effectLst>
            </a:endParaRPr>
          </a:p>
        </p:txBody>
      </p:sp>
    </p:spTree>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5.Step by step…</a:t>
            </a:r>
            <a:endParaRPr lang="en-US" dirty="0"/>
          </a:p>
        </p:txBody>
      </p:sp>
      <p:sp>
        <p:nvSpPr>
          <p:cNvPr id="3" name="Content Placeholder 2"/>
          <p:cNvSpPr>
            <a:spLocks noGrp="1"/>
          </p:cNvSpPr>
          <p:nvPr>
            <p:ph idx="1"/>
          </p:nvPr>
        </p:nvSpPr>
        <p:spPr>
          <a:xfrm>
            <a:off x="304800" y="1219200"/>
            <a:ext cx="8686800" cy="1646238"/>
          </a:xfrm>
        </p:spPr>
        <p:txBody>
          <a:bodyPr>
            <a:normAutofit/>
          </a:bodyPr>
          <a:lstStyle/>
          <a:p>
            <a:r>
              <a:rPr lang="en-US" sz="2400" dirty="0" smtClean="0"/>
              <a:t>Finally:  using the larger box of cereal make a prediction about how many pieces of cereal could be in that box knowing the knowledge you already have about the small cereal box…(proportion?)</a:t>
            </a:r>
            <a:endParaRPr lang="en-US" sz="2400" dirty="0"/>
          </a:p>
        </p:txBody>
      </p:sp>
      <p:pic>
        <p:nvPicPr>
          <p:cNvPr id="5" name="Picture 4" descr="011.JPG"/>
          <p:cNvPicPr>
            <a:picLocks noChangeAspect="1"/>
          </p:cNvPicPr>
          <p:nvPr/>
        </p:nvPicPr>
        <p:blipFill>
          <a:blip r:embed="rId2" cstate="print"/>
          <a:stretch>
            <a:fillRect/>
          </a:stretch>
        </p:blipFill>
        <p:spPr>
          <a:xfrm>
            <a:off x="5486400" y="2438400"/>
            <a:ext cx="3181350" cy="42418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Picture 5" descr="008.JPG"/>
          <p:cNvPicPr>
            <a:picLocks noChangeAspect="1"/>
          </p:cNvPicPr>
          <p:nvPr/>
        </p:nvPicPr>
        <p:blipFill>
          <a:blip r:embed="rId3" cstate="print"/>
          <a:stretch>
            <a:fillRect/>
          </a:stretch>
        </p:blipFill>
        <p:spPr>
          <a:xfrm>
            <a:off x="228600" y="2857500"/>
            <a:ext cx="4419600" cy="33147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Rectangle 6"/>
          <p:cNvSpPr/>
          <p:nvPr/>
        </p:nvSpPr>
        <p:spPr>
          <a:xfrm>
            <a:off x="76200" y="6172200"/>
            <a:ext cx="5371535"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My brother ate all the Fruit Loops!!</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26" name="Picture 2" descr="C:\Program Files\Microsoft Office\MEDIA\OFFICE12\Bullets\BD21298_.gif"/>
          <p:cNvPicPr>
            <a:picLocks noChangeAspect="1" noChangeArrowheads="1"/>
          </p:cNvPicPr>
          <p:nvPr/>
        </p:nvPicPr>
        <p:blipFill>
          <a:blip r:embed="rId4" cstate="print"/>
          <a:srcRect/>
          <a:stretch>
            <a:fillRect/>
          </a:stretch>
        </p:blipFill>
        <p:spPr bwMode="auto">
          <a:xfrm>
            <a:off x="4724400" y="4038600"/>
            <a:ext cx="671512" cy="67151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7"/>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30"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800" decel="100000"/>
                                        <p:tgtEl>
                                          <p:spTgt spid="6"/>
                                        </p:tgtEl>
                                      </p:cBhvr>
                                    </p:animEffect>
                                    <p:anim calcmode="lin" valueType="num">
                                      <p:cBhvr>
                                        <p:cTn id="12" dur="800" decel="100000" fill="hold"/>
                                        <p:tgtEl>
                                          <p:spTgt spid="6"/>
                                        </p:tgtEl>
                                        <p:attrNameLst>
                                          <p:attrName>style.rotation</p:attrName>
                                        </p:attrNameLst>
                                      </p:cBhvr>
                                      <p:tavLst>
                                        <p:tav tm="0">
                                          <p:val>
                                            <p:fltVal val="-90"/>
                                          </p:val>
                                        </p:tav>
                                        <p:tav tm="100000">
                                          <p:val>
                                            <p:fltVal val="0"/>
                                          </p:val>
                                        </p:tav>
                                      </p:tavLst>
                                    </p:anim>
                                    <p:anim calcmode="lin" valueType="num">
                                      <p:cBhvr>
                                        <p:cTn id="13" dur="800" decel="100000" fill="hold"/>
                                        <p:tgtEl>
                                          <p:spTgt spid="6"/>
                                        </p:tgtEl>
                                        <p:attrNameLst>
                                          <p:attrName>ppt_x</p:attrName>
                                        </p:attrNameLst>
                                      </p:cBhvr>
                                      <p:tavLst>
                                        <p:tav tm="0">
                                          <p:val>
                                            <p:strVal val="#ppt_x+0.4"/>
                                          </p:val>
                                        </p:tav>
                                        <p:tav tm="100000">
                                          <p:val>
                                            <p:strVal val="#ppt_x-0.05"/>
                                          </p:val>
                                        </p:tav>
                                      </p:tavLst>
                                    </p:anim>
                                    <p:anim calcmode="lin" valueType="num">
                                      <p:cBhvr>
                                        <p:cTn id="14" dur="800" decel="100000" fill="hold"/>
                                        <p:tgtEl>
                                          <p:spTgt spid="6"/>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5"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2000"/>
                                        <p:tgtEl>
                                          <p:spTgt spid="1026"/>
                                        </p:tgtEl>
                                      </p:cBhvr>
                                    </p:animEffect>
                                    <p:anim calcmode="lin" valueType="num">
                                      <p:cBhvr>
                                        <p:cTn id="22" dur="2000" fill="hold"/>
                                        <p:tgtEl>
                                          <p:spTgt spid="1026"/>
                                        </p:tgtEl>
                                        <p:attrNameLst>
                                          <p:attrName>style.rotation</p:attrName>
                                        </p:attrNameLst>
                                      </p:cBhvr>
                                      <p:tavLst>
                                        <p:tav tm="0">
                                          <p:val>
                                            <p:fltVal val="720"/>
                                          </p:val>
                                        </p:tav>
                                        <p:tav tm="100000">
                                          <p:val>
                                            <p:fltVal val="0"/>
                                          </p:val>
                                        </p:tav>
                                      </p:tavLst>
                                    </p:anim>
                                    <p:anim calcmode="lin" valueType="num">
                                      <p:cBhvr>
                                        <p:cTn id="23" dur="2000" fill="hold"/>
                                        <p:tgtEl>
                                          <p:spTgt spid="1026"/>
                                        </p:tgtEl>
                                        <p:attrNameLst>
                                          <p:attrName>ppt_h</p:attrName>
                                        </p:attrNameLst>
                                      </p:cBhvr>
                                      <p:tavLst>
                                        <p:tav tm="0">
                                          <p:val>
                                            <p:fltVal val="0"/>
                                          </p:val>
                                        </p:tav>
                                        <p:tav tm="100000">
                                          <p:val>
                                            <p:strVal val="#ppt_h"/>
                                          </p:val>
                                        </p:tav>
                                      </p:tavLst>
                                    </p:anim>
                                    <p:anim calcmode="lin" valueType="num">
                                      <p:cBhvr>
                                        <p:cTn id="24" dur="2000" fill="hold"/>
                                        <p:tgtEl>
                                          <p:spTgt spid="1026"/>
                                        </p:tgtEl>
                                        <p:attrNameLst>
                                          <p:attrName>ppt_w</p:attrName>
                                        </p:attrNameLst>
                                      </p:cBhvr>
                                      <p:tavLst>
                                        <p:tav tm="0">
                                          <p:val>
                                            <p:fltVal val="0"/>
                                          </p:val>
                                        </p:tav>
                                        <p:tav tm="100000">
                                          <p:val>
                                            <p:strVal val="#ppt_w"/>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end!!!</a:t>
            </a:r>
            <a:endParaRPr lang="en-US" dirty="0"/>
          </a:p>
        </p:txBody>
      </p:sp>
      <p:sp>
        <p:nvSpPr>
          <p:cNvPr id="3" name="Content Placeholder 2"/>
          <p:cNvSpPr>
            <a:spLocks noGrp="1"/>
          </p:cNvSpPr>
          <p:nvPr>
            <p:ph idx="1"/>
          </p:nvPr>
        </p:nvSpPr>
        <p:spPr>
          <a:xfrm>
            <a:off x="304800" y="1554163"/>
            <a:ext cx="8686800" cy="1722438"/>
          </a:xfrm>
        </p:spPr>
        <p:txBody>
          <a:bodyPr/>
          <a:lstStyle/>
          <a:p>
            <a:pPr lvl="0"/>
            <a:r>
              <a:rPr lang="en-US" i="1" dirty="0" smtClean="0"/>
              <a:t>Hand in activity fully completed! Must be neat and organized!</a:t>
            </a:r>
            <a:endParaRPr lang="en-US" dirty="0" smtClean="0"/>
          </a:p>
          <a:p>
            <a:pPr lvl="0" algn="ctr">
              <a:buNone/>
            </a:pPr>
            <a:r>
              <a:rPr lang="en-US" i="1" dirty="0" smtClean="0"/>
              <a:t>EAT UP!!! </a:t>
            </a:r>
            <a:endParaRPr lang="en-US" dirty="0" smtClean="0"/>
          </a:p>
          <a:p>
            <a:endParaRPr lang="en-US" dirty="0"/>
          </a:p>
        </p:txBody>
      </p:sp>
      <p:pic>
        <p:nvPicPr>
          <p:cNvPr id="31748" name="Picture 4" descr="http://activerain.com/image_store/uploads/1/7/6/3/2/ar123006906323671.jpg"/>
          <p:cNvPicPr>
            <a:picLocks noChangeAspect="1" noChangeArrowheads="1"/>
          </p:cNvPicPr>
          <p:nvPr/>
        </p:nvPicPr>
        <p:blipFill>
          <a:blip r:embed="rId2" cstate="print"/>
          <a:srcRect/>
          <a:stretch>
            <a:fillRect/>
          </a:stretch>
        </p:blipFill>
        <p:spPr bwMode="auto">
          <a:xfrm>
            <a:off x="3101814" y="3886200"/>
            <a:ext cx="3146586" cy="24098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fade">
                                      <p:cBhvr>
                                        <p:cTn id="7" dur="800" decel="100000"/>
                                        <p:tgtEl>
                                          <p:spTgt spid="31748"/>
                                        </p:tgtEl>
                                      </p:cBhvr>
                                    </p:animEffect>
                                    <p:anim calcmode="lin" valueType="num">
                                      <p:cBhvr>
                                        <p:cTn id="8" dur="800" decel="100000" fill="hold"/>
                                        <p:tgtEl>
                                          <p:spTgt spid="31748"/>
                                        </p:tgtEl>
                                        <p:attrNameLst>
                                          <p:attrName>style.rotation</p:attrName>
                                        </p:attrNameLst>
                                      </p:cBhvr>
                                      <p:tavLst>
                                        <p:tav tm="0">
                                          <p:val>
                                            <p:fltVal val="-90"/>
                                          </p:val>
                                        </p:tav>
                                        <p:tav tm="100000">
                                          <p:val>
                                            <p:fltVal val="0"/>
                                          </p:val>
                                        </p:tav>
                                      </p:tavLst>
                                    </p:anim>
                                    <p:anim calcmode="lin" valueType="num">
                                      <p:cBhvr>
                                        <p:cTn id="9" dur="800" decel="100000" fill="hold"/>
                                        <p:tgtEl>
                                          <p:spTgt spid="31748"/>
                                        </p:tgtEl>
                                        <p:attrNameLst>
                                          <p:attrName>ppt_x</p:attrName>
                                        </p:attrNameLst>
                                      </p:cBhvr>
                                      <p:tavLst>
                                        <p:tav tm="0">
                                          <p:val>
                                            <p:strVal val="#ppt_x+0.4"/>
                                          </p:val>
                                        </p:tav>
                                        <p:tav tm="100000">
                                          <p:val>
                                            <p:strVal val="#ppt_x-0.05"/>
                                          </p:val>
                                        </p:tav>
                                      </p:tavLst>
                                    </p:anim>
                                    <p:anim calcmode="lin" valueType="num">
                                      <p:cBhvr>
                                        <p:cTn id="10" dur="800" decel="100000" fill="hold"/>
                                        <p:tgtEl>
                                          <p:spTgt spid="3174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174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174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990600"/>
          </a:xfrm>
        </p:spPr>
        <p:txBody>
          <a:bodyPr/>
          <a:lstStyle/>
          <a:p>
            <a:pPr algn="ctr"/>
            <a:r>
              <a:rPr lang="en-US" dirty="0" smtClean="0"/>
              <a:t>Background Information</a:t>
            </a:r>
            <a:endParaRPr lang="en-US" dirty="0"/>
          </a:p>
        </p:txBody>
      </p:sp>
      <p:sp>
        <p:nvSpPr>
          <p:cNvPr id="3" name="Content Placeholder 2"/>
          <p:cNvSpPr>
            <a:spLocks noGrp="1"/>
          </p:cNvSpPr>
          <p:nvPr>
            <p:ph idx="1"/>
          </p:nvPr>
        </p:nvSpPr>
        <p:spPr>
          <a:xfrm>
            <a:off x="304800" y="1143001"/>
            <a:ext cx="8686800" cy="4191000"/>
          </a:xfrm>
        </p:spPr>
        <p:txBody>
          <a:bodyPr>
            <a:normAutofit fontScale="62500" lnSpcReduction="20000"/>
          </a:bodyPr>
          <a:lstStyle/>
          <a:p>
            <a:pPr algn="ctr">
              <a:buNone/>
            </a:pPr>
            <a:r>
              <a:rPr lang="en-US" dirty="0" smtClean="0"/>
              <a:t>For this activity the students will…</a:t>
            </a:r>
          </a:p>
          <a:p>
            <a:pPr>
              <a:buNone/>
            </a:pPr>
            <a:r>
              <a:rPr lang="en-US" dirty="0" smtClean="0"/>
              <a:t>Be asked to complete a hands-on activity during the length of one class period. The task will be to bring in his/her favorite cereal (in the box please!). I will ask the students to try and purchase cereal that would be easy to count out by hand. The boxes that I will </a:t>
            </a:r>
            <a:r>
              <a:rPr lang="en-US" b="1" dirty="0" smtClean="0"/>
              <a:t>specify </a:t>
            </a:r>
            <a:r>
              <a:rPr lang="en-US" dirty="0" smtClean="0"/>
              <a:t>on purchasing are the </a:t>
            </a:r>
            <a:r>
              <a:rPr lang="en-US" b="1" dirty="0" smtClean="0"/>
              <a:t>INDIVIDUAL SIZE</a:t>
            </a:r>
            <a:r>
              <a:rPr lang="en-US" dirty="0" smtClean="0"/>
              <a:t> boxes, NOT the family size larger boxes of cereal. </a:t>
            </a:r>
            <a:r>
              <a:rPr lang="en-US" b="1" u="sng" dirty="0" smtClean="0"/>
              <a:t> I will be supplying the larger boxes myself for the students. </a:t>
            </a:r>
            <a:endParaRPr lang="en-US" dirty="0" smtClean="0"/>
          </a:p>
          <a:p>
            <a:pPr>
              <a:buNone/>
            </a:pPr>
            <a:r>
              <a:rPr lang="en-US" dirty="0" smtClean="0"/>
              <a:t>Once the cereal boxes are brought in the task will be to count out the number of cereal pieces in the </a:t>
            </a:r>
            <a:r>
              <a:rPr lang="en-US" b="1" dirty="0" smtClean="0"/>
              <a:t>individual size boxes</a:t>
            </a:r>
            <a:r>
              <a:rPr lang="en-US" dirty="0" smtClean="0"/>
              <a:t> on either a paper plate or paper towel on his/her desk. Then the students will find the volume for that box by using the ruler given and correctly measuring the box. The students’ will do the same for the volume of the larger box of cereal in order to fill out the worksheet. Once this task is complete the students will be asked to create a proportion and find the value of “X” (the estimated number of cereal pieces in the larger box).</a:t>
            </a:r>
          </a:p>
          <a:p>
            <a:endParaRPr lang="en-US" dirty="0"/>
          </a:p>
        </p:txBody>
      </p:sp>
      <p:pic>
        <p:nvPicPr>
          <p:cNvPr id="27650" name="Picture 2" descr="http://0.tqn.com/d/math/1/0/i/rectangularsolid.gif"/>
          <p:cNvPicPr>
            <a:picLocks noChangeAspect="1" noChangeArrowheads="1"/>
          </p:cNvPicPr>
          <p:nvPr/>
        </p:nvPicPr>
        <p:blipFill>
          <a:blip r:embed="rId2" cstate="print"/>
          <a:srcRect/>
          <a:stretch>
            <a:fillRect/>
          </a:stretch>
        </p:blipFill>
        <p:spPr bwMode="auto">
          <a:xfrm>
            <a:off x="457200" y="5105400"/>
            <a:ext cx="2362200" cy="15565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7652" name="Picture 4" descr="http://www.dreamstime.com/milk-pouring-into-cereal-bowl-thumb9558699.jpg"/>
          <p:cNvPicPr>
            <a:picLocks noChangeAspect="1" noChangeArrowheads="1"/>
          </p:cNvPicPr>
          <p:nvPr/>
        </p:nvPicPr>
        <p:blipFill>
          <a:blip r:embed="rId3" cstate="print"/>
          <a:srcRect/>
          <a:stretch>
            <a:fillRect/>
          </a:stretch>
        </p:blipFill>
        <p:spPr bwMode="auto">
          <a:xfrm>
            <a:off x="7391400" y="4724400"/>
            <a:ext cx="1316397" cy="1981200"/>
          </a:xfrm>
          <a:prstGeom prst="rect">
            <a:avLst/>
          </a:prstGeom>
          <a:ln>
            <a:noFill/>
          </a:ln>
          <a:effectLst>
            <a:softEdge rad="112500"/>
          </a:effectLst>
        </p:spPr>
      </p:pic>
      <p:sp>
        <p:nvSpPr>
          <p:cNvPr id="6" name="Rectangle 5"/>
          <p:cNvSpPr/>
          <p:nvPr/>
        </p:nvSpPr>
        <p:spPr>
          <a:xfrm>
            <a:off x="2971800" y="4876800"/>
            <a:ext cx="4332726"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6</a:t>
            </a:r>
            <a:r>
              <a:rPr lang="en-US" sz="5400" b="1" baseline="30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a:t>
            </a: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grade level</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Materials needed…</a:t>
            </a:r>
            <a:endParaRPr lang="en-US" dirty="0"/>
          </a:p>
        </p:txBody>
      </p:sp>
      <p:sp>
        <p:nvSpPr>
          <p:cNvPr id="3" name="Content Placeholder 2"/>
          <p:cNvSpPr>
            <a:spLocks noGrp="1"/>
          </p:cNvSpPr>
          <p:nvPr>
            <p:ph idx="1"/>
          </p:nvPr>
        </p:nvSpPr>
        <p:spPr>
          <a:xfrm>
            <a:off x="304800" y="1554163"/>
            <a:ext cx="8686800" cy="3551238"/>
          </a:xfrm>
        </p:spPr>
        <p:txBody>
          <a:bodyPr/>
          <a:lstStyle/>
          <a:p>
            <a:pPr lvl="0"/>
            <a:r>
              <a:rPr lang="en-US" dirty="0" smtClean="0"/>
              <a:t>Worksheet with instructions</a:t>
            </a:r>
          </a:p>
          <a:p>
            <a:pPr lvl="0"/>
            <a:r>
              <a:rPr lang="en-US" dirty="0" smtClean="0"/>
              <a:t>Ruler for each student</a:t>
            </a:r>
          </a:p>
          <a:p>
            <a:pPr lvl="0"/>
            <a:r>
              <a:rPr lang="en-US" dirty="0" smtClean="0"/>
              <a:t>Paper towel, paper plate, bowls and spoons</a:t>
            </a:r>
          </a:p>
          <a:p>
            <a:pPr lvl="0"/>
            <a:r>
              <a:rPr lang="en-US" dirty="0" smtClean="0"/>
              <a:t>Pencils/erasers</a:t>
            </a:r>
          </a:p>
          <a:p>
            <a:pPr lvl="0"/>
            <a:r>
              <a:rPr lang="en-US" dirty="0" smtClean="0"/>
              <a:t>Small (individual) cereal boxes and large (family size) cereal boxes</a:t>
            </a:r>
          </a:p>
          <a:p>
            <a:pPr>
              <a:buNone/>
            </a:pPr>
            <a:endParaRPr lang="en-US" dirty="0"/>
          </a:p>
        </p:txBody>
      </p:sp>
      <p:pic>
        <p:nvPicPr>
          <p:cNvPr id="14338" name="Picture 2" descr="http://photo-dictionary.com/photofiles/list/620/4139ruler.jpg"/>
          <p:cNvPicPr>
            <a:picLocks noChangeAspect="1" noChangeArrowheads="1"/>
          </p:cNvPicPr>
          <p:nvPr/>
        </p:nvPicPr>
        <p:blipFill>
          <a:blip r:embed="rId2" cstate="print"/>
          <a:srcRect/>
          <a:stretch>
            <a:fillRect/>
          </a:stretch>
        </p:blipFill>
        <p:spPr bwMode="auto">
          <a:xfrm rot="1051698">
            <a:off x="6527062" y="4753163"/>
            <a:ext cx="2256564" cy="172896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4340" name="Picture 4" descr="https://lh5.googleusercontent.com/_hDVupCWYEnY/TV9WhYP8VeI/AAAAAAAAAFc/3va5-6piYzo/small_boxes.jpg"/>
          <p:cNvPicPr>
            <a:picLocks noChangeAspect="1" noChangeArrowheads="1"/>
          </p:cNvPicPr>
          <p:nvPr/>
        </p:nvPicPr>
        <p:blipFill>
          <a:blip r:embed="rId3" cstate="print"/>
          <a:srcRect/>
          <a:stretch>
            <a:fillRect/>
          </a:stretch>
        </p:blipFill>
        <p:spPr bwMode="auto">
          <a:xfrm rot="20500149">
            <a:off x="266487" y="5202551"/>
            <a:ext cx="2054640" cy="10772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342" name="Picture 6" descr="http://sweetclipart.com/multisite/sweetclipart/files/silver_spoon.png"/>
          <p:cNvPicPr>
            <a:picLocks noChangeAspect="1" noChangeArrowheads="1"/>
          </p:cNvPicPr>
          <p:nvPr/>
        </p:nvPicPr>
        <p:blipFill>
          <a:blip r:embed="rId4" cstate="print"/>
          <a:srcRect/>
          <a:stretch>
            <a:fillRect/>
          </a:stretch>
        </p:blipFill>
        <p:spPr bwMode="auto">
          <a:xfrm>
            <a:off x="2819400" y="4953000"/>
            <a:ext cx="3352799" cy="152325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box(in)">
                                      <p:cBhvr>
                                        <p:cTn id="7" dur="500"/>
                                        <p:tgtEl>
                                          <p:spTgt spid="1434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nodeType="clickEffect">
                                  <p:stCondLst>
                                    <p:cond delay="0"/>
                                  </p:stCondLst>
                                  <p:childTnLst>
                                    <p:set>
                                      <p:cBhvr>
                                        <p:cTn id="11" dur="1" fill="hold">
                                          <p:stCondLst>
                                            <p:cond delay="0"/>
                                          </p:stCondLst>
                                        </p:cTn>
                                        <p:tgtEl>
                                          <p:spTgt spid="14342"/>
                                        </p:tgtEl>
                                        <p:attrNameLst>
                                          <p:attrName>style.visibility</p:attrName>
                                        </p:attrNameLst>
                                      </p:cBhvr>
                                      <p:to>
                                        <p:strVal val="visible"/>
                                      </p:to>
                                    </p:set>
                                    <p:anim calcmode="lin" valueType="num">
                                      <p:cBhvr additive="base">
                                        <p:cTn id="12" dur="1000" fill="hold"/>
                                        <p:tgtEl>
                                          <p:spTgt spid="14342"/>
                                        </p:tgtEl>
                                        <p:attrNameLst>
                                          <p:attrName>ppt_x</p:attrName>
                                        </p:attrNameLst>
                                      </p:cBhvr>
                                      <p:tavLst>
                                        <p:tav tm="0">
                                          <p:val>
                                            <p:strVal val="0-#ppt_w/2"/>
                                          </p:val>
                                        </p:tav>
                                        <p:tav tm="100000">
                                          <p:val>
                                            <p:strVal val="#ppt_x"/>
                                          </p:val>
                                        </p:tav>
                                      </p:tavLst>
                                    </p:anim>
                                    <p:anim calcmode="lin" valueType="num">
                                      <p:cBhvr additive="base">
                                        <p:cTn id="13" dur="1000" fill="hold"/>
                                        <p:tgtEl>
                                          <p:spTgt spid="14342"/>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14338"/>
                                        </p:tgtEl>
                                        <p:attrNameLst>
                                          <p:attrName>style.visibility</p:attrName>
                                        </p:attrNameLst>
                                      </p:cBhvr>
                                      <p:to>
                                        <p:strVal val="visible"/>
                                      </p:to>
                                    </p:set>
                                    <p:animEffect transition="in" filter="box(in)">
                                      <p:cBhvr>
                                        <p:cTn id="18"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Goals and objectives</a:t>
            </a:r>
            <a:endParaRPr lang="en-US" dirty="0"/>
          </a:p>
        </p:txBody>
      </p:sp>
      <p:sp>
        <p:nvSpPr>
          <p:cNvPr id="3" name="Content Placeholder 2"/>
          <p:cNvSpPr>
            <a:spLocks noGrp="1"/>
          </p:cNvSpPr>
          <p:nvPr>
            <p:ph idx="1"/>
          </p:nvPr>
        </p:nvSpPr>
        <p:spPr>
          <a:xfrm>
            <a:off x="228600" y="1828800"/>
            <a:ext cx="8686800" cy="4572000"/>
          </a:xfrm>
        </p:spPr>
        <p:txBody>
          <a:bodyPr>
            <a:normAutofit fontScale="62500" lnSpcReduction="20000"/>
          </a:bodyPr>
          <a:lstStyle/>
          <a:p>
            <a:r>
              <a:rPr lang="en-US" sz="3400" dirty="0" smtClean="0"/>
              <a:t>1) Students will learn and understand the concept of the terms ratio, proportion, and volume.</a:t>
            </a:r>
          </a:p>
          <a:p>
            <a:r>
              <a:rPr lang="en-US" sz="3400" dirty="0" smtClean="0"/>
              <a:t>2) Students will learn how to find the volume of both boxes of cereal and properly compute and make their own ratios and proportions using the knowledge they already know about the topic. </a:t>
            </a:r>
          </a:p>
          <a:p>
            <a:r>
              <a:rPr lang="en-US" sz="3400" dirty="0" smtClean="0"/>
              <a:t>1) Given the hands-on activity worksheet, the student will complete the </a:t>
            </a:r>
            <a:r>
              <a:rPr lang="en-US" sz="3400" dirty="0" smtClean="0"/>
              <a:t>activity, </a:t>
            </a:r>
            <a:r>
              <a:rPr lang="en-US" sz="3400" u="sng" dirty="0" smtClean="0"/>
              <a:t>“Ku Ku for Cocoa Puffs”</a:t>
            </a:r>
            <a:r>
              <a:rPr lang="en-US" sz="3400" dirty="0" smtClean="0"/>
              <a:t> with 80% or better accuracy based on a 20 point rubric. (See attachment)</a:t>
            </a:r>
          </a:p>
          <a:p>
            <a:r>
              <a:rPr lang="en-US" sz="3400" dirty="0" smtClean="0"/>
              <a:t>2) Given the proper materials the student will measure and determine the volume (cm^3) of each of his/her cereal boxes to create a proportion set up with 100% accuracy.</a:t>
            </a:r>
          </a:p>
          <a:p>
            <a:r>
              <a:rPr lang="en-US" sz="3400" dirty="0" smtClean="0"/>
              <a:t>3) Given the three vocabulary terms from this hands-on activity, the student will be able to define each term with 100% accuracy.</a:t>
            </a:r>
          </a:p>
          <a:p>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vocabulary</a:t>
            </a:r>
            <a:endParaRPr lang="en-US" dirty="0"/>
          </a:p>
        </p:txBody>
      </p:sp>
      <p:sp>
        <p:nvSpPr>
          <p:cNvPr id="3" name="Content Placeholder 2"/>
          <p:cNvSpPr>
            <a:spLocks noGrp="1"/>
          </p:cNvSpPr>
          <p:nvPr>
            <p:ph idx="1"/>
          </p:nvPr>
        </p:nvSpPr>
        <p:spPr/>
        <p:txBody>
          <a:bodyPr>
            <a:normAutofit fontScale="92500" lnSpcReduction="20000"/>
          </a:bodyPr>
          <a:lstStyle/>
          <a:p>
            <a:pPr lvl="0"/>
            <a:r>
              <a:rPr lang="en-US" b="1" u="sng" dirty="0" smtClean="0"/>
              <a:t>Ratio -</a:t>
            </a:r>
            <a:r>
              <a:rPr lang="en-US" u="sng" dirty="0" smtClean="0"/>
              <a:t> </a:t>
            </a:r>
            <a:r>
              <a:rPr lang="en-US" dirty="0" smtClean="0"/>
              <a:t>is just a comparison between two different things. </a:t>
            </a:r>
          </a:p>
          <a:p>
            <a:pPr lvl="0" algn="ctr">
              <a:buNone/>
            </a:pPr>
            <a:r>
              <a:rPr lang="en-US" dirty="0" smtClean="0"/>
              <a:t>A:B</a:t>
            </a:r>
          </a:p>
          <a:p>
            <a:pPr lvl="0"/>
            <a:r>
              <a:rPr lang="en-US" b="1" u="sng" dirty="0" smtClean="0"/>
              <a:t>Proportion</a:t>
            </a:r>
            <a:r>
              <a:rPr lang="en-US" u="sng" dirty="0" smtClean="0"/>
              <a:t>- </a:t>
            </a:r>
            <a:r>
              <a:rPr lang="en-US" dirty="0" smtClean="0"/>
              <a:t>a part considered in relation to the whole. The relationship between things or parts of things with respect to quantity.  </a:t>
            </a:r>
          </a:p>
          <a:p>
            <a:pPr lvl="0" algn="ctr">
              <a:buNone/>
            </a:pPr>
            <a:r>
              <a:rPr lang="en-US" dirty="0" smtClean="0"/>
              <a:t> A/B=X/C “find X”</a:t>
            </a:r>
          </a:p>
          <a:p>
            <a:pPr lvl="0"/>
            <a:r>
              <a:rPr lang="en-US" b="1" u="sng" dirty="0" smtClean="0"/>
              <a:t>Volume </a:t>
            </a:r>
            <a:r>
              <a:rPr lang="en-US" u="sng" dirty="0" smtClean="0"/>
              <a:t>- </a:t>
            </a:r>
            <a:r>
              <a:rPr lang="en-US" dirty="0" smtClean="0"/>
              <a:t>is the amount of space that a three dimensional object can occupy.</a:t>
            </a:r>
          </a:p>
          <a:p>
            <a:pPr algn="ctr">
              <a:buNone/>
            </a:pPr>
            <a:r>
              <a:rPr lang="en-US" b="1" dirty="0" smtClean="0"/>
              <a:t>Volume of a rectangle- V= (L*W*H)^3</a:t>
            </a: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
                                            <p:txEl>
                                              <p:pRg st="5"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1.Step by step…</a:t>
            </a:r>
            <a:endParaRPr lang="en-US" dirty="0"/>
          </a:p>
        </p:txBody>
      </p:sp>
      <p:sp>
        <p:nvSpPr>
          <p:cNvPr id="3" name="Content Placeholder 2"/>
          <p:cNvSpPr>
            <a:spLocks noGrp="1"/>
          </p:cNvSpPr>
          <p:nvPr>
            <p:ph idx="1"/>
          </p:nvPr>
        </p:nvSpPr>
        <p:spPr>
          <a:xfrm>
            <a:off x="304800" y="1295400"/>
            <a:ext cx="8686800" cy="808038"/>
          </a:xfrm>
        </p:spPr>
        <p:txBody>
          <a:bodyPr>
            <a:normAutofit fontScale="85000" lnSpcReduction="20000"/>
          </a:bodyPr>
          <a:lstStyle/>
          <a:p>
            <a:r>
              <a:rPr lang="en-US" i="1" dirty="0" smtClean="0"/>
              <a:t>Gather all materials need for this activity. See worksheet.</a:t>
            </a:r>
            <a:endParaRPr lang="en-US" dirty="0"/>
          </a:p>
        </p:txBody>
      </p:sp>
      <p:pic>
        <p:nvPicPr>
          <p:cNvPr id="4" name="Picture 3" descr="001.JPG"/>
          <p:cNvPicPr>
            <a:picLocks noChangeAspect="1"/>
          </p:cNvPicPr>
          <p:nvPr/>
        </p:nvPicPr>
        <p:blipFill>
          <a:blip r:embed="rId2" cstate="print"/>
          <a:stretch>
            <a:fillRect/>
          </a:stretch>
        </p:blipFill>
        <p:spPr>
          <a:xfrm>
            <a:off x="228600" y="2171700"/>
            <a:ext cx="3810000" cy="2857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002.JPG"/>
          <p:cNvPicPr>
            <a:picLocks noChangeAspect="1"/>
          </p:cNvPicPr>
          <p:nvPr/>
        </p:nvPicPr>
        <p:blipFill>
          <a:blip r:embed="rId3" cstate="print"/>
          <a:stretch>
            <a:fillRect/>
          </a:stretch>
        </p:blipFill>
        <p:spPr>
          <a:xfrm>
            <a:off x="4800600" y="3657600"/>
            <a:ext cx="3886200" cy="29146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2.Step by step…</a:t>
            </a:r>
            <a:endParaRPr lang="en-US" dirty="0"/>
          </a:p>
        </p:txBody>
      </p:sp>
      <p:sp>
        <p:nvSpPr>
          <p:cNvPr id="3" name="Content Placeholder 2"/>
          <p:cNvSpPr>
            <a:spLocks noGrp="1"/>
          </p:cNvSpPr>
          <p:nvPr>
            <p:ph idx="1"/>
          </p:nvPr>
        </p:nvSpPr>
        <p:spPr>
          <a:xfrm>
            <a:off x="304800" y="1066800"/>
            <a:ext cx="8686800" cy="1219200"/>
          </a:xfrm>
        </p:spPr>
        <p:txBody>
          <a:bodyPr/>
          <a:lstStyle/>
          <a:p>
            <a:pPr lvl="0"/>
            <a:r>
              <a:rPr lang="en-US" sz="2400" i="1" dirty="0" smtClean="0"/>
              <a:t>Carefully open your small box of cereal and pour it on a paper plate or towel. In two trials count the number of cereal pieces and place the numbers found in the chart given. </a:t>
            </a:r>
            <a:endParaRPr lang="en-US" sz="2400" dirty="0" smtClean="0"/>
          </a:p>
          <a:p>
            <a:endParaRPr lang="en-US" dirty="0"/>
          </a:p>
        </p:txBody>
      </p:sp>
      <p:pic>
        <p:nvPicPr>
          <p:cNvPr id="4" name="Picture 3" descr="003.JPG"/>
          <p:cNvPicPr>
            <a:picLocks noChangeAspect="1"/>
          </p:cNvPicPr>
          <p:nvPr/>
        </p:nvPicPr>
        <p:blipFill>
          <a:blip r:embed="rId2" cstate="print"/>
          <a:stretch>
            <a:fillRect/>
          </a:stretch>
        </p:blipFill>
        <p:spPr>
          <a:xfrm>
            <a:off x="76200" y="2209800"/>
            <a:ext cx="2844800" cy="2133600"/>
          </a:xfrm>
          <a:prstGeom prst="rect">
            <a:avLst/>
          </a:prstGeom>
          <a:ln>
            <a:noFill/>
          </a:ln>
          <a:effectLst>
            <a:softEdge rad="112500"/>
          </a:effectLst>
        </p:spPr>
      </p:pic>
      <p:pic>
        <p:nvPicPr>
          <p:cNvPr id="5" name="Picture 4" descr="004.JPG"/>
          <p:cNvPicPr>
            <a:picLocks noChangeAspect="1"/>
          </p:cNvPicPr>
          <p:nvPr/>
        </p:nvPicPr>
        <p:blipFill>
          <a:blip r:embed="rId3" cstate="print"/>
          <a:stretch>
            <a:fillRect/>
          </a:stretch>
        </p:blipFill>
        <p:spPr>
          <a:xfrm>
            <a:off x="3124200" y="4476750"/>
            <a:ext cx="2971800" cy="2228850"/>
          </a:xfrm>
          <a:prstGeom prst="rect">
            <a:avLst/>
          </a:prstGeom>
          <a:ln>
            <a:noFill/>
          </a:ln>
          <a:effectLst>
            <a:softEdge rad="112500"/>
          </a:effectLst>
        </p:spPr>
      </p:pic>
      <p:pic>
        <p:nvPicPr>
          <p:cNvPr id="6" name="Picture 5" descr="005.JPG"/>
          <p:cNvPicPr>
            <a:picLocks noChangeAspect="1"/>
          </p:cNvPicPr>
          <p:nvPr/>
        </p:nvPicPr>
        <p:blipFill>
          <a:blip r:embed="rId4" cstate="print"/>
          <a:stretch>
            <a:fillRect/>
          </a:stretch>
        </p:blipFill>
        <p:spPr>
          <a:xfrm>
            <a:off x="6223000" y="2209800"/>
            <a:ext cx="2844800" cy="21336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600" decel="100000"/>
                                        <p:tgtEl>
                                          <p:spTgt spid="4"/>
                                        </p:tgtEl>
                                      </p:cBhvr>
                                    </p:animEffect>
                                    <p:anim calcmode="lin" valueType="num">
                                      <p:cBhvr>
                                        <p:cTn id="8" dur="1600" decel="100000" fill="hold"/>
                                        <p:tgtEl>
                                          <p:spTgt spid="4"/>
                                        </p:tgtEl>
                                        <p:attrNameLst>
                                          <p:attrName>style.rotation</p:attrName>
                                        </p:attrNameLst>
                                      </p:cBhvr>
                                      <p:tavLst>
                                        <p:tav tm="0">
                                          <p:val>
                                            <p:fltVal val="-90"/>
                                          </p:val>
                                        </p:tav>
                                        <p:tav tm="100000">
                                          <p:val>
                                            <p:fltVal val="0"/>
                                          </p:val>
                                        </p:tav>
                                      </p:tavLst>
                                    </p:anim>
                                    <p:anim calcmode="lin" valueType="num">
                                      <p:cBhvr>
                                        <p:cTn id="9" dur="1600" decel="100000" fill="hold"/>
                                        <p:tgtEl>
                                          <p:spTgt spid="4"/>
                                        </p:tgtEl>
                                        <p:attrNameLst>
                                          <p:attrName>ppt_x</p:attrName>
                                        </p:attrNameLst>
                                      </p:cBhvr>
                                      <p:tavLst>
                                        <p:tav tm="0">
                                          <p:val>
                                            <p:strVal val="#ppt_x+0.4"/>
                                          </p:val>
                                        </p:tav>
                                        <p:tav tm="100000">
                                          <p:val>
                                            <p:strVal val="#ppt_x-0.05"/>
                                          </p:val>
                                        </p:tav>
                                      </p:tavLst>
                                    </p:anim>
                                    <p:anim calcmode="lin" valueType="num">
                                      <p:cBhvr>
                                        <p:cTn id="10" dur="1600" decel="100000" fill="hold"/>
                                        <p:tgtEl>
                                          <p:spTgt spid="4"/>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4"/>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4"/>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600" decel="100000"/>
                                        <p:tgtEl>
                                          <p:spTgt spid="5"/>
                                        </p:tgtEl>
                                      </p:cBhvr>
                                    </p:animEffect>
                                    <p:anim calcmode="lin" valueType="num">
                                      <p:cBhvr>
                                        <p:cTn id="16" dur="1600" decel="100000" fill="hold"/>
                                        <p:tgtEl>
                                          <p:spTgt spid="5"/>
                                        </p:tgtEl>
                                        <p:attrNameLst>
                                          <p:attrName>style.rotation</p:attrName>
                                        </p:attrNameLst>
                                      </p:cBhvr>
                                      <p:tavLst>
                                        <p:tav tm="0">
                                          <p:val>
                                            <p:fltVal val="-90"/>
                                          </p:val>
                                        </p:tav>
                                        <p:tav tm="100000">
                                          <p:val>
                                            <p:fltVal val="0"/>
                                          </p:val>
                                        </p:tav>
                                      </p:tavLst>
                                    </p:anim>
                                    <p:anim calcmode="lin" valueType="num">
                                      <p:cBhvr>
                                        <p:cTn id="17" dur="1600" decel="100000" fill="hold"/>
                                        <p:tgtEl>
                                          <p:spTgt spid="5"/>
                                        </p:tgtEl>
                                        <p:attrNameLst>
                                          <p:attrName>ppt_x</p:attrName>
                                        </p:attrNameLst>
                                      </p:cBhvr>
                                      <p:tavLst>
                                        <p:tav tm="0">
                                          <p:val>
                                            <p:strVal val="#ppt_x+0.4"/>
                                          </p:val>
                                        </p:tav>
                                        <p:tav tm="100000">
                                          <p:val>
                                            <p:strVal val="#ppt_x-0.05"/>
                                          </p:val>
                                        </p:tav>
                                      </p:tavLst>
                                    </p:anim>
                                    <p:anim calcmode="lin" valueType="num">
                                      <p:cBhvr>
                                        <p:cTn id="18" dur="1600" decel="100000" fill="hold"/>
                                        <p:tgtEl>
                                          <p:spTgt spid="5"/>
                                        </p:tgtEl>
                                        <p:attrNameLst>
                                          <p:attrName>ppt_y</p:attrName>
                                        </p:attrNameLst>
                                      </p:cBhvr>
                                      <p:tavLst>
                                        <p:tav tm="0">
                                          <p:val>
                                            <p:strVal val="#ppt_y-0.4"/>
                                          </p:val>
                                        </p:tav>
                                        <p:tav tm="100000">
                                          <p:val>
                                            <p:strVal val="#ppt_y+0.1"/>
                                          </p:val>
                                        </p:tav>
                                      </p:tavLst>
                                    </p:anim>
                                    <p:anim calcmode="lin" valueType="num">
                                      <p:cBhvr>
                                        <p:cTn id="19" dur="400" accel="100000" fill="hold">
                                          <p:stCondLst>
                                            <p:cond delay="1600"/>
                                          </p:stCondLst>
                                        </p:cTn>
                                        <p:tgtEl>
                                          <p:spTgt spid="5"/>
                                        </p:tgtEl>
                                        <p:attrNameLst>
                                          <p:attrName>ppt_x</p:attrName>
                                        </p:attrNameLst>
                                      </p:cBhvr>
                                      <p:tavLst>
                                        <p:tav tm="0">
                                          <p:val>
                                            <p:strVal val="#ppt_x-0.05"/>
                                          </p:val>
                                        </p:tav>
                                        <p:tav tm="100000">
                                          <p:val>
                                            <p:strVal val="#ppt_x"/>
                                          </p:val>
                                        </p:tav>
                                      </p:tavLst>
                                    </p:anim>
                                    <p:anim calcmode="lin" valueType="num">
                                      <p:cBhvr>
                                        <p:cTn id="20" dur="400" accel="100000" fill="hold">
                                          <p:stCondLst>
                                            <p:cond delay="1600"/>
                                          </p:stCondLst>
                                        </p:cTn>
                                        <p:tgtEl>
                                          <p:spTgt spid="5"/>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600" decel="100000"/>
                                        <p:tgtEl>
                                          <p:spTgt spid="6"/>
                                        </p:tgtEl>
                                      </p:cBhvr>
                                    </p:animEffect>
                                    <p:anim calcmode="lin" valueType="num">
                                      <p:cBhvr>
                                        <p:cTn id="24" dur="1600" decel="100000" fill="hold"/>
                                        <p:tgtEl>
                                          <p:spTgt spid="6"/>
                                        </p:tgtEl>
                                        <p:attrNameLst>
                                          <p:attrName>style.rotation</p:attrName>
                                        </p:attrNameLst>
                                      </p:cBhvr>
                                      <p:tavLst>
                                        <p:tav tm="0">
                                          <p:val>
                                            <p:fltVal val="-90"/>
                                          </p:val>
                                        </p:tav>
                                        <p:tav tm="100000">
                                          <p:val>
                                            <p:fltVal val="0"/>
                                          </p:val>
                                        </p:tav>
                                      </p:tavLst>
                                    </p:anim>
                                    <p:anim calcmode="lin" valueType="num">
                                      <p:cBhvr>
                                        <p:cTn id="25" dur="1600" decel="100000" fill="hold"/>
                                        <p:tgtEl>
                                          <p:spTgt spid="6"/>
                                        </p:tgtEl>
                                        <p:attrNameLst>
                                          <p:attrName>ppt_x</p:attrName>
                                        </p:attrNameLst>
                                      </p:cBhvr>
                                      <p:tavLst>
                                        <p:tav tm="0">
                                          <p:val>
                                            <p:strVal val="#ppt_x+0.4"/>
                                          </p:val>
                                        </p:tav>
                                        <p:tav tm="100000">
                                          <p:val>
                                            <p:strVal val="#ppt_x-0.05"/>
                                          </p:val>
                                        </p:tav>
                                      </p:tavLst>
                                    </p:anim>
                                    <p:anim calcmode="lin" valueType="num">
                                      <p:cBhvr>
                                        <p:cTn id="26" dur="1600" decel="100000" fill="hold"/>
                                        <p:tgtEl>
                                          <p:spTgt spid="6"/>
                                        </p:tgtEl>
                                        <p:attrNameLst>
                                          <p:attrName>ppt_y</p:attrName>
                                        </p:attrNameLst>
                                      </p:cBhvr>
                                      <p:tavLst>
                                        <p:tav tm="0">
                                          <p:val>
                                            <p:strVal val="#ppt_y-0.4"/>
                                          </p:val>
                                        </p:tav>
                                        <p:tav tm="100000">
                                          <p:val>
                                            <p:strVal val="#ppt_y+0.1"/>
                                          </p:val>
                                        </p:tav>
                                      </p:tavLst>
                                    </p:anim>
                                    <p:anim calcmode="lin" valueType="num">
                                      <p:cBhvr>
                                        <p:cTn id="27" dur="400" accel="100000" fill="hold">
                                          <p:stCondLst>
                                            <p:cond delay="1600"/>
                                          </p:stCondLst>
                                        </p:cTn>
                                        <p:tgtEl>
                                          <p:spTgt spid="6"/>
                                        </p:tgtEl>
                                        <p:attrNameLst>
                                          <p:attrName>ppt_x</p:attrName>
                                        </p:attrNameLst>
                                      </p:cBhvr>
                                      <p:tavLst>
                                        <p:tav tm="0">
                                          <p:val>
                                            <p:strVal val="#ppt_x-0.05"/>
                                          </p:val>
                                        </p:tav>
                                        <p:tav tm="100000">
                                          <p:val>
                                            <p:strVal val="#ppt_x"/>
                                          </p:val>
                                        </p:tav>
                                      </p:tavLst>
                                    </p:anim>
                                    <p:anim calcmode="lin" valueType="num">
                                      <p:cBhvr>
                                        <p:cTn id="28" dur="400" accel="100000" fill="hold">
                                          <p:stCondLst>
                                            <p:cond delay="16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3.Step by step…</a:t>
            </a:r>
            <a:endParaRPr lang="en-US" dirty="0"/>
          </a:p>
        </p:txBody>
      </p:sp>
      <p:sp>
        <p:nvSpPr>
          <p:cNvPr id="3" name="Content Placeholder 2"/>
          <p:cNvSpPr>
            <a:spLocks noGrp="1"/>
          </p:cNvSpPr>
          <p:nvPr>
            <p:ph idx="1"/>
          </p:nvPr>
        </p:nvSpPr>
        <p:spPr>
          <a:xfrm>
            <a:off x="304800" y="1295400"/>
            <a:ext cx="8686800" cy="1112838"/>
          </a:xfrm>
        </p:spPr>
        <p:txBody>
          <a:bodyPr/>
          <a:lstStyle/>
          <a:p>
            <a:pPr lvl="0"/>
            <a:r>
              <a:rPr lang="en-US" sz="2400" i="1" dirty="0" smtClean="0"/>
              <a:t>The next step is to measure the sides and calculate the volume of the small individual box. (cm) </a:t>
            </a:r>
            <a:endParaRPr lang="en-US" sz="2400" dirty="0" smtClean="0"/>
          </a:p>
          <a:p>
            <a:pPr>
              <a:buNone/>
            </a:pPr>
            <a:endParaRPr lang="en-US" dirty="0"/>
          </a:p>
        </p:txBody>
      </p:sp>
      <p:pic>
        <p:nvPicPr>
          <p:cNvPr id="4" name="Picture 3" descr="006.JPG"/>
          <p:cNvPicPr>
            <a:picLocks noChangeAspect="1"/>
          </p:cNvPicPr>
          <p:nvPr/>
        </p:nvPicPr>
        <p:blipFill>
          <a:blip r:embed="rId2" cstate="print"/>
          <a:stretch>
            <a:fillRect/>
          </a:stretch>
        </p:blipFill>
        <p:spPr>
          <a:xfrm>
            <a:off x="304800" y="3352800"/>
            <a:ext cx="4191000" cy="31432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descr="007.JPG"/>
          <p:cNvPicPr>
            <a:picLocks noChangeAspect="1"/>
          </p:cNvPicPr>
          <p:nvPr/>
        </p:nvPicPr>
        <p:blipFill>
          <a:blip r:embed="rId3" cstate="print"/>
          <a:stretch>
            <a:fillRect/>
          </a:stretch>
        </p:blipFill>
        <p:spPr>
          <a:xfrm>
            <a:off x="4648200" y="2133600"/>
            <a:ext cx="4267200" cy="32004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000" fill="hold"/>
                                        <p:tgtEl>
                                          <p:spTgt spid="5"/>
                                        </p:tgtEl>
                                        <p:attrNameLst>
                                          <p:attrName>ppt_x</p:attrName>
                                        </p:attrNameLst>
                                      </p:cBhvr>
                                      <p:tavLst>
                                        <p:tav tm="0">
                                          <p:val>
                                            <p:strVal val="1+#ppt_w/2"/>
                                          </p:val>
                                        </p:tav>
                                        <p:tav tm="100000">
                                          <p:val>
                                            <p:strVal val="#ppt_x"/>
                                          </p:val>
                                        </p:tav>
                                      </p:tavLst>
                                    </p:anim>
                                    <p:anim calcmode="lin" valueType="num">
                                      <p:cBhvr additive="base">
                                        <p:cTn id="14"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4.Step by step…</a:t>
            </a:r>
            <a:endParaRPr lang="en-US" dirty="0"/>
          </a:p>
        </p:txBody>
      </p:sp>
      <p:sp>
        <p:nvSpPr>
          <p:cNvPr id="3" name="Content Placeholder 2"/>
          <p:cNvSpPr>
            <a:spLocks noGrp="1"/>
          </p:cNvSpPr>
          <p:nvPr>
            <p:ph idx="1"/>
          </p:nvPr>
        </p:nvSpPr>
        <p:spPr>
          <a:xfrm>
            <a:off x="457200" y="1219200"/>
            <a:ext cx="8686800" cy="1112837"/>
          </a:xfrm>
        </p:spPr>
        <p:txBody>
          <a:bodyPr>
            <a:normAutofit/>
          </a:bodyPr>
          <a:lstStyle/>
          <a:p>
            <a:pPr lvl="0"/>
            <a:r>
              <a:rPr lang="en-US" sz="2400" i="1" dirty="0" smtClean="0"/>
              <a:t>In the spaces provided use the numbers found in steps two and three to create a ratio. 120/299 or </a:t>
            </a:r>
            <a:r>
              <a:rPr lang="en-US" sz="2400" b="1" i="1" dirty="0" smtClean="0"/>
              <a:t>120:299</a:t>
            </a:r>
            <a:endParaRPr lang="en-US" sz="2400" b="1" dirty="0" smtClean="0"/>
          </a:p>
          <a:p>
            <a:pPr>
              <a:buNone/>
            </a:pPr>
            <a:endParaRPr lang="en-US" sz="2400" dirty="0"/>
          </a:p>
        </p:txBody>
      </p:sp>
      <p:pic>
        <p:nvPicPr>
          <p:cNvPr id="5" name="Picture 4" descr="010.JPG"/>
          <p:cNvPicPr>
            <a:picLocks noChangeAspect="1"/>
          </p:cNvPicPr>
          <p:nvPr/>
        </p:nvPicPr>
        <p:blipFill>
          <a:blip r:embed="rId2" cstate="print"/>
          <a:stretch>
            <a:fillRect/>
          </a:stretch>
        </p:blipFill>
        <p:spPr>
          <a:xfrm>
            <a:off x="1676400" y="2057400"/>
            <a:ext cx="5943600" cy="44577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313</TotalTime>
  <Words>652</Words>
  <Application>Microsoft Office PowerPoint</Application>
  <PresentationFormat>On-screen Show (4:3)</PresentationFormat>
  <Paragraphs>41</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Trek</vt:lpstr>
      <vt:lpstr>Slide 1</vt:lpstr>
      <vt:lpstr>Background Information</vt:lpstr>
      <vt:lpstr>Materials needed…</vt:lpstr>
      <vt:lpstr>Goals and objectives</vt:lpstr>
      <vt:lpstr>vocabulary</vt:lpstr>
      <vt:lpstr>1.Step by step…</vt:lpstr>
      <vt:lpstr>2.Step by step…</vt:lpstr>
      <vt:lpstr>3.Step by step…</vt:lpstr>
      <vt:lpstr>4.Step by step…</vt:lpstr>
      <vt:lpstr>5.Step by step…</vt:lpstr>
      <vt:lpstr>The end!!!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Amanda</dc:creator>
  <cp:lastModifiedBy>Mount Saint Mary College</cp:lastModifiedBy>
  <cp:revision>37</cp:revision>
  <dcterms:created xsi:type="dcterms:W3CDTF">2012-04-24T01:38:59Z</dcterms:created>
  <dcterms:modified xsi:type="dcterms:W3CDTF">2012-05-04T14:18:33Z</dcterms:modified>
</cp:coreProperties>
</file>